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69" r:id="rId4"/>
    <p:sldId id="272" r:id="rId5"/>
    <p:sldId id="263" r:id="rId6"/>
    <p:sldId id="270" r:id="rId7"/>
    <p:sldId id="271" r:id="rId8"/>
    <p:sldId id="275" r:id="rId9"/>
    <p:sldId id="281" r:id="rId10"/>
    <p:sldId id="280" r:id="rId11"/>
    <p:sldId id="283" r:id="rId12"/>
    <p:sldId id="282" r:id="rId13"/>
    <p:sldId id="264" r:id="rId14"/>
    <p:sldId id="276" r:id="rId15"/>
    <p:sldId id="277" r:id="rId16"/>
    <p:sldId id="278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64B0-08F3-A749-95C1-F248A5674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C63AA-4CC6-AD4D-AB27-1B4C8B31B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BF39C-7EED-9049-AE36-BE2DD790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F86B-AB7F-B74C-9067-21AB133E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E385F-EED9-DD4A-88CB-C976D9BE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7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2D55-8CC2-DB44-9EF0-BCC09F20D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0631A-1BC3-BD49-8F91-CE42E058C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AF483-0BCB-F041-B376-815DBC83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8A5BD-E80E-024D-95B3-784B1435C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B4FA-9CC9-274C-994F-1E60933D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1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37AD01-5EC2-224D-A6AD-E8D0D69CB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EC57D-F290-5740-AD49-4DA3902E3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57D85-6F96-174F-A2CE-A17525D4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48A2B-A028-B14E-A35C-B1E150B3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DE3F3-B704-7A42-B473-1954087D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4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5A14-562A-F04F-9813-1EE54EF5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EAB7-DC59-5B4F-8357-9B50C4139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94D6B-9703-3F45-8812-B05AC96E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40E1E-8B84-D24B-97E5-099B07F5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261A7-8044-924D-8202-754F5952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7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1B39-46DA-B94C-83E9-14852651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34645-BF47-8143-A089-92395EA4F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A24D7-EF20-0544-8718-B5EC95A44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FD39C-A7C9-9340-B12D-A83933A4B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76825-A26F-E345-9A2B-006B8462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5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61FE-6999-5546-A39F-F7AC8978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EC43A-7247-9141-9913-5B601F960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E42D4-D2BA-B443-B125-6A3B74CC8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98192-CB2F-2040-8304-79C90C97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AD9E7-D5C5-3B41-A0E5-AD4DEC02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2CC92-283A-0547-9BDA-9F3582A7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7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AA725-B3F3-364E-8A21-BD490B05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B0B10-DDA6-4545-8976-2FC2F08F4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A33FC-4A93-FC4C-9470-6D98E5A29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A107AC-1838-5949-805A-B699F5E70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71CED-CB90-0B4E-A25C-7465EDBC0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AE7780-4FF5-094A-916C-290FCB27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6/10/21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A380EF-5DD3-4746-9C18-39516063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F1A076-9B74-EF46-94E1-B1DCBD4E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E6FC-63BD-B748-A5DC-773D854D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44AEE-4344-9D44-837D-B353B7BE6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6/10/21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BD1E9-E3B6-7F41-8EBC-D8F84699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AFF90-EA0D-304B-A754-EF30C87B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1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7093-1735-E646-BF96-22619A6E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6/10/21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A8745-C7F0-E646-956A-554225B7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281B8-F514-D14B-936C-C26B9601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7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4DFA-ADEC-1B4A-BF28-CDBEC880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EA34-678D-6B4E-ACEF-E8FC6B008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F1D61-96DC-454C-A085-277E893CE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0BA91-6114-DC43-860C-16164D21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E89C6-D6A5-DA4B-9951-7A46FA7D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45315-F325-614B-A8C6-D6C5CF4A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6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464F-CE4C-3A47-B361-163E1CA2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693CC-7DCD-0B42-9AE5-559E42DB9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27DE5-2057-794D-9BFB-E30EEC09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93C7E-BD17-2649-923C-EC72DD8B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C9E99-4F74-714C-8386-52BD445F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F3EA3-A0F7-0D4D-A3E5-A4C553D3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3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5CA369-1FF5-8B42-BAFB-14F19EBE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114F3-8812-514F-85A8-781139BF9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63C94-A896-EA40-8434-AD1189AA5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FAD94-825A-F547-8317-54098A020018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9B0C-4841-114A-8B2A-8DCD47EEF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69C39-62D3-EF4C-A0A8-256893FE8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5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tarcarr.com/" TargetMode="External"/><Relationship Id="rId4" Type="http://schemas.openxmlformats.org/officeDocument/2006/relationships/hyperlink" Target="https://www.bbc.co.uk/bitesize/topics/z82hsbk/articles/z34djx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vimeo.com/66913559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2D585A-A1EC-B040-86F3-86D866DBCF0E}"/>
              </a:ext>
            </a:extLst>
          </p:cNvPr>
          <p:cNvSpPr txBox="1"/>
          <p:nvPr/>
        </p:nvSpPr>
        <p:spPr>
          <a:xfrm>
            <a:off x="5155577" y="2128103"/>
            <a:ext cx="703643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/>
              <a:t>Mesolithic  Antler Headdress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FC769-5840-F64D-B2F0-EFA5F30A1799}"/>
              </a:ext>
            </a:extLst>
          </p:cNvPr>
          <p:cNvSpPr txBox="1"/>
          <p:nvPr/>
        </p:nvSpPr>
        <p:spPr>
          <a:xfrm>
            <a:off x="7055277" y="2348035"/>
            <a:ext cx="2791790" cy="1015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1" b="1" dirty="0"/>
          </a:p>
          <a:p>
            <a:r>
              <a:rPr lang="en-US" sz="3001" b="1" dirty="0"/>
              <a:t>11,000 years old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C20320-C5F2-9748-BD7A-8C2C4FB711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2333" y="265554"/>
            <a:ext cx="4918468" cy="5886692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050FA7-E3C9-2545-A751-9FDB69D9FA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0C978A-7891-604F-8474-D3E850453556}"/>
              </a:ext>
            </a:extLst>
          </p:cNvPr>
          <p:cNvSpPr txBox="1"/>
          <p:nvPr/>
        </p:nvSpPr>
        <p:spPr>
          <a:xfrm>
            <a:off x="5021364" y="3363700"/>
            <a:ext cx="6858000" cy="1046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1" dirty="0"/>
              <a:t>from</a:t>
            </a:r>
          </a:p>
          <a:p>
            <a:pPr algn="ctr"/>
            <a:r>
              <a:rPr lang="en-US" sz="3600" b="1" dirty="0"/>
              <a:t>Starr </a:t>
            </a:r>
            <a:r>
              <a:rPr lang="en-US" sz="3600" b="1" dirty="0" err="1"/>
              <a:t>Carr</a:t>
            </a:r>
            <a:r>
              <a:rPr lang="en-US" sz="3600" b="1" dirty="0"/>
              <a:t>, Yorkshire, England </a:t>
            </a:r>
          </a:p>
        </p:txBody>
      </p:sp>
    </p:spTree>
    <p:extLst>
      <p:ext uri="{BB962C8B-B14F-4D97-AF65-F5344CB8AC3E}">
        <p14:creationId xmlns:p14="http://schemas.microsoft.com/office/powerpoint/2010/main" val="1436149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B310D-2555-1D43-9167-1B2349A71C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87342-7DC8-E843-8400-5825D69C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5" y="235383"/>
            <a:ext cx="4821663" cy="6216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BACBD-E98E-EE47-B643-081DCECA94AA}"/>
              </a:ext>
            </a:extLst>
          </p:cNvPr>
          <p:cNvSpPr txBox="1"/>
          <p:nvPr/>
        </p:nvSpPr>
        <p:spPr>
          <a:xfrm>
            <a:off x="5059090" y="1362565"/>
            <a:ext cx="6913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Which animal does this skull belong 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3B977-1F51-8345-9A4B-6E7A43D2E7C4}"/>
              </a:ext>
            </a:extLst>
          </p:cNvPr>
          <p:cNvSpPr txBox="1"/>
          <p:nvPr/>
        </p:nvSpPr>
        <p:spPr>
          <a:xfrm>
            <a:off x="5059090" y="2955140"/>
            <a:ext cx="683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do you think it was used for?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988846-E20D-D94F-AA92-DAF6206BB450}"/>
              </a:ext>
            </a:extLst>
          </p:cNvPr>
          <p:cNvSpPr/>
          <p:nvPr/>
        </p:nvSpPr>
        <p:spPr>
          <a:xfrm>
            <a:off x="5081720" y="2173801"/>
            <a:ext cx="3654590" cy="569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FDD66-F4DD-BC48-90D2-E186114FA366}"/>
              </a:ext>
            </a:extLst>
          </p:cNvPr>
          <p:cNvSpPr txBox="1"/>
          <p:nvPr/>
        </p:nvSpPr>
        <p:spPr>
          <a:xfrm>
            <a:off x="5081720" y="2158852"/>
            <a:ext cx="3563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It’s from a Red Deer</a:t>
            </a:r>
          </a:p>
        </p:txBody>
      </p:sp>
    </p:spTree>
    <p:extLst>
      <p:ext uri="{BB962C8B-B14F-4D97-AF65-F5344CB8AC3E}">
        <p14:creationId xmlns:p14="http://schemas.microsoft.com/office/powerpoint/2010/main" val="75755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70B780-DAA3-E04D-B21B-A5F2FD62B45B}"/>
              </a:ext>
            </a:extLst>
          </p:cNvPr>
          <p:cNvSpPr/>
          <p:nvPr/>
        </p:nvSpPr>
        <p:spPr>
          <a:xfrm>
            <a:off x="5081720" y="3716401"/>
            <a:ext cx="6851806" cy="1077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DB310D-2555-1D43-9167-1B2349A71C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87342-7DC8-E843-8400-5825D69C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5" y="235383"/>
            <a:ext cx="4821663" cy="6216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BACBD-E98E-EE47-B643-081DCECA94AA}"/>
              </a:ext>
            </a:extLst>
          </p:cNvPr>
          <p:cNvSpPr txBox="1"/>
          <p:nvPr/>
        </p:nvSpPr>
        <p:spPr>
          <a:xfrm>
            <a:off x="5059090" y="1362565"/>
            <a:ext cx="6913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Which animal does this skull belong 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3B977-1F51-8345-9A4B-6E7A43D2E7C4}"/>
              </a:ext>
            </a:extLst>
          </p:cNvPr>
          <p:cNvSpPr txBox="1"/>
          <p:nvPr/>
        </p:nvSpPr>
        <p:spPr>
          <a:xfrm>
            <a:off x="5059090" y="2955140"/>
            <a:ext cx="683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do you think it was used for?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9E4AB9-E7F5-2444-A69F-859957767FE1}"/>
              </a:ext>
            </a:extLst>
          </p:cNvPr>
          <p:cNvSpPr txBox="1"/>
          <p:nvPr/>
        </p:nvSpPr>
        <p:spPr>
          <a:xfrm>
            <a:off x="5081720" y="3716401"/>
            <a:ext cx="6684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We think it might have been worn by a hunter or a </a:t>
            </a:r>
            <a:r>
              <a:rPr lang="en-US" sz="3200" b="1" dirty="0">
                <a:solidFill>
                  <a:srgbClr val="FF0000"/>
                </a:solidFill>
              </a:rPr>
              <a:t>*</a:t>
            </a:r>
            <a:r>
              <a:rPr lang="en-US" sz="3200" b="1" dirty="0"/>
              <a:t>shaman.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988846-E20D-D94F-AA92-DAF6206BB450}"/>
              </a:ext>
            </a:extLst>
          </p:cNvPr>
          <p:cNvSpPr/>
          <p:nvPr/>
        </p:nvSpPr>
        <p:spPr>
          <a:xfrm>
            <a:off x="5081720" y="2173801"/>
            <a:ext cx="3654590" cy="569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FDD66-F4DD-BC48-90D2-E186114FA366}"/>
              </a:ext>
            </a:extLst>
          </p:cNvPr>
          <p:cNvSpPr txBox="1"/>
          <p:nvPr/>
        </p:nvSpPr>
        <p:spPr>
          <a:xfrm>
            <a:off x="5081720" y="2158852"/>
            <a:ext cx="3654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It’s from a Red Deer</a:t>
            </a:r>
          </a:p>
        </p:txBody>
      </p:sp>
    </p:spTree>
    <p:extLst>
      <p:ext uri="{BB962C8B-B14F-4D97-AF65-F5344CB8AC3E}">
        <p14:creationId xmlns:p14="http://schemas.microsoft.com/office/powerpoint/2010/main" val="194899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B310D-2555-1D43-9167-1B2349A71C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87342-7DC8-E843-8400-5825D69C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5" y="235383"/>
            <a:ext cx="4821663" cy="6216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BACBD-E98E-EE47-B643-081DCECA94AA}"/>
              </a:ext>
            </a:extLst>
          </p:cNvPr>
          <p:cNvSpPr txBox="1"/>
          <p:nvPr/>
        </p:nvSpPr>
        <p:spPr>
          <a:xfrm>
            <a:off x="5059090" y="1362565"/>
            <a:ext cx="6913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Which animal does this skull belong 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3B977-1F51-8345-9A4B-6E7A43D2E7C4}"/>
              </a:ext>
            </a:extLst>
          </p:cNvPr>
          <p:cNvSpPr txBox="1"/>
          <p:nvPr/>
        </p:nvSpPr>
        <p:spPr>
          <a:xfrm>
            <a:off x="5059090" y="2955140"/>
            <a:ext cx="683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do you think it was used for?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9E4AB9-E7F5-2444-A69F-859957767FE1}"/>
              </a:ext>
            </a:extLst>
          </p:cNvPr>
          <p:cNvSpPr txBox="1"/>
          <p:nvPr/>
        </p:nvSpPr>
        <p:spPr>
          <a:xfrm>
            <a:off x="5081720" y="3716401"/>
            <a:ext cx="6684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We think it might have been worn by a hunter or a </a:t>
            </a:r>
            <a:r>
              <a:rPr lang="en-US" sz="3200" b="1" dirty="0">
                <a:solidFill>
                  <a:srgbClr val="FF0000"/>
                </a:solidFill>
              </a:rPr>
              <a:t>*</a:t>
            </a:r>
            <a:r>
              <a:rPr lang="en-US" sz="3200" b="1" dirty="0"/>
              <a:t>shaman.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888914-C1FB-594B-A4AC-516E5E42733D}"/>
              </a:ext>
            </a:extLst>
          </p:cNvPr>
          <p:cNvSpPr/>
          <p:nvPr/>
        </p:nvSpPr>
        <p:spPr>
          <a:xfrm>
            <a:off x="5081720" y="4970105"/>
            <a:ext cx="6890416" cy="1460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B464E-AA82-CB47-9D7D-0D7DD3AF6B10}"/>
              </a:ext>
            </a:extLst>
          </p:cNvPr>
          <p:cNvSpPr txBox="1"/>
          <p:nvPr/>
        </p:nvSpPr>
        <p:spPr>
          <a:xfrm>
            <a:off x="5240611" y="5057998"/>
            <a:ext cx="65726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*</a:t>
            </a:r>
            <a:r>
              <a:rPr lang="en-US" sz="2200" b="1" dirty="0"/>
              <a:t>A shaman is a religious leader who can heal the sick. </a:t>
            </a:r>
          </a:p>
          <a:p>
            <a:r>
              <a:rPr lang="en-US" sz="2200" b="1" dirty="0"/>
              <a:t>They may have special powers and communicate with </a:t>
            </a:r>
          </a:p>
          <a:p>
            <a:r>
              <a:rPr lang="en-US" sz="2200" b="1" dirty="0"/>
              <a:t>human and animal spirits.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988846-E20D-D94F-AA92-DAF6206BB450}"/>
              </a:ext>
            </a:extLst>
          </p:cNvPr>
          <p:cNvSpPr/>
          <p:nvPr/>
        </p:nvSpPr>
        <p:spPr>
          <a:xfrm>
            <a:off x="5081720" y="2173801"/>
            <a:ext cx="3654590" cy="569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FDD66-F4DD-BC48-90D2-E186114FA366}"/>
              </a:ext>
            </a:extLst>
          </p:cNvPr>
          <p:cNvSpPr txBox="1"/>
          <p:nvPr/>
        </p:nvSpPr>
        <p:spPr>
          <a:xfrm>
            <a:off x="5081720" y="2158852"/>
            <a:ext cx="3654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It’s from a Red Deer</a:t>
            </a:r>
          </a:p>
        </p:txBody>
      </p:sp>
    </p:spTree>
    <p:extLst>
      <p:ext uri="{BB962C8B-B14F-4D97-AF65-F5344CB8AC3E}">
        <p14:creationId xmlns:p14="http://schemas.microsoft.com/office/powerpoint/2010/main" val="166448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F7406F-69C7-3046-98A8-FD286230E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1" y="16933"/>
            <a:ext cx="12043962" cy="68410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8D59BB-2F0F-0840-A46C-BACA479BAD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143395"/>
            <a:ext cx="1556363" cy="7254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7A8B1A-8246-0640-ABA6-1ACF3DA4C189}"/>
              </a:ext>
            </a:extLst>
          </p:cNvPr>
          <p:cNvSpPr/>
          <p:nvPr/>
        </p:nvSpPr>
        <p:spPr>
          <a:xfrm>
            <a:off x="186267" y="5713367"/>
            <a:ext cx="11747259" cy="643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05A77-BE6B-CC4B-877D-0BEEA2EACBE0}"/>
              </a:ext>
            </a:extLst>
          </p:cNvPr>
          <p:cNvSpPr txBox="1"/>
          <p:nvPr/>
        </p:nvSpPr>
        <p:spPr>
          <a:xfrm>
            <a:off x="186267" y="5781184"/>
            <a:ext cx="119248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Here’s a very old drawing of a Siberian shaman wearing a similar antler headdress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D7E9B3-50E7-6C47-8D8A-32F72D01CEA4}"/>
              </a:ext>
            </a:extLst>
          </p:cNvPr>
          <p:cNvSpPr/>
          <p:nvPr/>
        </p:nvSpPr>
        <p:spPr>
          <a:xfrm>
            <a:off x="186267" y="6422750"/>
            <a:ext cx="4449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Nicolaes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Witsen</a:t>
            </a:r>
            <a:r>
              <a:rPr lang="en-GB" dirty="0">
                <a:solidFill>
                  <a:schemeClr val="bg1"/>
                </a:solidFill>
              </a:rPr>
              <a:t>, 17th century. Public Domain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73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8D59BB-2F0F-0840-A46C-BACA479BAD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09B351-C795-6349-A2C2-74BA8B42984D}"/>
              </a:ext>
            </a:extLst>
          </p:cNvPr>
          <p:cNvSpPr txBox="1"/>
          <p:nvPr/>
        </p:nvSpPr>
        <p:spPr>
          <a:xfrm>
            <a:off x="448822" y="1711858"/>
            <a:ext cx="105014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Hunters may have worn deer skins and antler headdresses to</a:t>
            </a:r>
          </a:p>
          <a:p>
            <a:r>
              <a:rPr lang="en-US" sz="3200" b="1" dirty="0"/>
              <a:t>help them catch their prey.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6ADEB-F31C-0442-AFA5-89CA3DA49336}"/>
              </a:ext>
            </a:extLst>
          </p:cNvPr>
          <p:cNvSpPr txBox="1"/>
          <p:nvPr/>
        </p:nvSpPr>
        <p:spPr>
          <a:xfrm>
            <a:off x="5319973" y="2789076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ACA6A-C2B2-CE4A-B016-545BFAEB3D17}"/>
              </a:ext>
            </a:extLst>
          </p:cNvPr>
          <p:cNvSpPr txBox="1"/>
          <p:nvPr/>
        </p:nvSpPr>
        <p:spPr>
          <a:xfrm>
            <a:off x="448822" y="3364830"/>
            <a:ext cx="11281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Shaman may have worn headdresses to help them talk to animal </a:t>
            </a:r>
          </a:p>
          <a:p>
            <a:r>
              <a:rPr lang="en-US" sz="3200" b="1" dirty="0"/>
              <a:t>spirits or perform magical </a:t>
            </a:r>
            <a:r>
              <a:rPr lang="en-US" sz="3200" b="1" dirty="0">
                <a:solidFill>
                  <a:srgbClr val="7030A0"/>
                </a:solidFill>
              </a:rPr>
              <a:t>*</a:t>
            </a:r>
            <a:r>
              <a:rPr lang="en-US" sz="3200" b="1" dirty="0"/>
              <a:t>rituals.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538F7-9DA5-0E4D-81AA-A9232974593E}"/>
              </a:ext>
            </a:extLst>
          </p:cNvPr>
          <p:cNvSpPr txBox="1"/>
          <p:nvPr/>
        </p:nvSpPr>
        <p:spPr>
          <a:xfrm>
            <a:off x="5371547" y="1136104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0BAE0-EF68-3042-AEEE-F1F3A566444B}"/>
              </a:ext>
            </a:extLst>
          </p:cNvPr>
          <p:cNvSpPr/>
          <p:nvPr/>
        </p:nvSpPr>
        <p:spPr>
          <a:xfrm>
            <a:off x="448822" y="5168209"/>
            <a:ext cx="10911641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10F8BC-CEC6-9243-9E3F-43E3E3FF48A5}"/>
              </a:ext>
            </a:extLst>
          </p:cNvPr>
          <p:cNvSpPr txBox="1"/>
          <p:nvPr/>
        </p:nvSpPr>
        <p:spPr>
          <a:xfrm>
            <a:off x="448822" y="5168209"/>
            <a:ext cx="10996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*</a:t>
            </a:r>
            <a:r>
              <a:rPr lang="en-US" sz="2000" b="1" dirty="0"/>
              <a:t>A ritual is when something is always done the same way. For example, when it’s someone’s birthday,</a:t>
            </a:r>
          </a:p>
          <a:p>
            <a:r>
              <a:rPr lang="en-US" sz="2000" b="1" dirty="0"/>
              <a:t> we sing happy birthday to them and they blow out candles on a cake and make a wish. </a:t>
            </a:r>
          </a:p>
        </p:txBody>
      </p:sp>
    </p:spTree>
    <p:extLst>
      <p:ext uri="{BB962C8B-B14F-4D97-AF65-F5344CB8AC3E}">
        <p14:creationId xmlns:p14="http://schemas.microsoft.com/office/powerpoint/2010/main" val="341671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8D59BB-2F0F-0840-A46C-BACA479BAD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905A77-BE6B-CC4B-877D-0BEEA2EACBE0}"/>
              </a:ext>
            </a:extLst>
          </p:cNvPr>
          <p:cNvSpPr txBox="1"/>
          <p:nvPr/>
        </p:nvSpPr>
        <p:spPr>
          <a:xfrm>
            <a:off x="186267" y="6024128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0E6C7-3E89-5049-B603-4689BF662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3688"/>
            <a:ext cx="12192000" cy="36343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BF8F8E-29FE-F544-B243-D752D0FFB2CB}"/>
              </a:ext>
            </a:extLst>
          </p:cNvPr>
          <p:cNvSpPr txBox="1"/>
          <p:nvPr/>
        </p:nvSpPr>
        <p:spPr>
          <a:xfrm>
            <a:off x="278632" y="1207044"/>
            <a:ext cx="114608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At some point, the headdresses were placed into the water at the edge of the lake or on </a:t>
            </a:r>
          </a:p>
          <a:p>
            <a:r>
              <a:rPr lang="en-US" sz="2400" b="1" dirty="0"/>
              <a:t>wooden platforms built across the lake.  </a:t>
            </a:r>
          </a:p>
          <a:p>
            <a:endParaRPr lang="en-US" sz="2400" b="1" dirty="0"/>
          </a:p>
          <a:p>
            <a:r>
              <a:rPr lang="en-US" sz="2400" b="1" dirty="0"/>
              <a:t>Throughout prehistory, and even into Roman times, people placed objects into or near</a:t>
            </a:r>
          </a:p>
          <a:p>
            <a:r>
              <a:rPr lang="en-US" sz="2400" b="1" dirty="0"/>
              <a:t>water. Sometimes these objects would have been valuable possessions.</a:t>
            </a:r>
          </a:p>
          <a:p>
            <a:endParaRPr lang="en-US" sz="2400" b="1" dirty="0"/>
          </a:p>
          <a:p>
            <a:r>
              <a:rPr lang="en-US" sz="2400" b="1" dirty="0"/>
              <a:t>Why do you think people did this?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B0238-E7CF-544D-965C-4AB8AD83B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7" y="6436803"/>
            <a:ext cx="649236" cy="2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1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2C4EF8-30D9-CD44-AF3F-CA0113C51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0817"/>
            <a:ext cx="12192000" cy="36343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8D59BB-2F0F-0840-A46C-BACA479BAD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905A77-BE6B-CC4B-877D-0BEEA2EACBE0}"/>
              </a:ext>
            </a:extLst>
          </p:cNvPr>
          <p:cNvSpPr txBox="1"/>
          <p:nvPr/>
        </p:nvSpPr>
        <p:spPr>
          <a:xfrm>
            <a:off x="186267" y="6024128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1EF68-045E-CB48-9D2F-C2DEB89D66B1}"/>
              </a:ext>
            </a:extLst>
          </p:cNvPr>
          <p:cNvSpPr txBox="1"/>
          <p:nvPr/>
        </p:nvSpPr>
        <p:spPr>
          <a:xfrm>
            <a:off x="292799" y="1136104"/>
            <a:ext cx="11049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 be honest, we don’t really know why, but archaeologists have come up with some </a:t>
            </a:r>
          </a:p>
          <a:p>
            <a:r>
              <a:rPr lang="en-US" sz="2400" b="1" dirty="0"/>
              <a:t>possible explanations: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383C1-9C0B-C94E-BF40-80B71811178D}"/>
              </a:ext>
            </a:extLst>
          </p:cNvPr>
          <p:cNvSpPr txBox="1"/>
          <p:nvPr/>
        </p:nvSpPr>
        <p:spPr>
          <a:xfrm>
            <a:off x="915963" y="2133729"/>
            <a:ext cx="8301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They were special gifts to the gods and spirits of the underworld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06376-58B4-9340-9987-CFFC2E8678DD}"/>
              </a:ext>
            </a:extLst>
          </p:cNvPr>
          <p:cNvSpPr txBox="1"/>
          <p:nvPr/>
        </p:nvSpPr>
        <p:spPr>
          <a:xfrm>
            <a:off x="927960" y="2646318"/>
            <a:ext cx="10619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It was a way of making powerful or magical objects less powerful and less magical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901C3B-F193-394E-88AB-15FDCDEBF964}"/>
              </a:ext>
            </a:extLst>
          </p:cNvPr>
          <p:cNvSpPr txBox="1"/>
          <p:nvPr/>
        </p:nvSpPr>
        <p:spPr>
          <a:xfrm>
            <a:off x="3359920" y="3643943"/>
            <a:ext cx="491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reasons did you come up with?</a:t>
            </a:r>
          </a:p>
        </p:txBody>
      </p:sp>
    </p:spTree>
    <p:extLst>
      <p:ext uri="{BB962C8B-B14F-4D97-AF65-F5344CB8AC3E}">
        <p14:creationId xmlns:p14="http://schemas.microsoft.com/office/powerpoint/2010/main" val="382447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8D59BB-2F0F-0840-A46C-BACA479BAD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905A77-BE6B-CC4B-877D-0BEEA2EACBE0}"/>
              </a:ext>
            </a:extLst>
          </p:cNvPr>
          <p:cNvSpPr txBox="1"/>
          <p:nvPr/>
        </p:nvSpPr>
        <p:spPr>
          <a:xfrm>
            <a:off x="186267" y="6024128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7E52D-EEE5-D146-A28B-13F6AD467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5" y="235383"/>
            <a:ext cx="4821663" cy="62162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1D8A90-7B57-5D4F-836E-C4E08DA4CFFA}"/>
              </a:ext>
            </a:extLst>
          </p:cNvPr>
          <p:cNvSpPr txBox="1"/>
          <p:nvPr/>
        </p:nvSpPr>
        <p:spPr>
          <a:xfrm>
            <a:off x="6248400" y="1303867"/>
            <a:ext cx="3251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Additional 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5810E-327D-4C45-A7A1-B4F4A2E5B6D3}"/>
              </a:ext>
            </a:extLst>
          </p:cNvPr>
          <p:cNvSpPr txBox="1"/>
          <p:nvPr/>
        </p:nvSpPr>
        <p:spPr>
          <a:xfrm>
            <a:off x="5514535" y="2644725"/>
            <a:ext cx="618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https://www.bbc.co.uk/bitesize/topics/z82hsbk/articles/z34djxs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49DD2-4268-FC48-9EC0-AE13C8B0C6C7}"/>
              </a:ext>
            </a:extLst>
          </p:cNvPr>
          <p:cNvSpPr txBox="1"/>
          <p:nvPr/>
        </p:nvSpPr>
        <p:spPr>
          <a:xfrm>
            <a:off x="5514535" y="3647029"/>
            <a:ext cx="260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http://www.starcarr.com/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7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8906EF-73B0-E64F-88B4-2BDCC8FE8F73}"/>
              </a:ext>
            </a:extLst>
          </p:cNvPr>
          <p:cNvSpPr/>
          <p:nvPr/>
        </p:nvSpPr>
        <p:spPr>
          <a:xfrm>
            <a:off x="3424749" y="5289046"/>
            <a:ext cx="5143780" cy="861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2"/>
              </a:rPr>
              <a:t>https://vimeo.com/66913559</a:t>
            </a:r>
            <a:endParaRPr lang="en-US" sz="3200" dirty="0"/>
          </a:p>
          <a:p>
            <a:endParaRPr lang="en-US" sz="180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951E0-A512-E540-84FA-B2977C3C614E}"/>
              </a:ext>
            </a:extLst>
          </p:cNvPr>
          <p:cNvSpPr txBox="1"/>
          <p:nvPr/>
        </p:nvSpPr>
        <p:spPr>
          <a:xfrm>
            <a:off x="740599" y="1504415"/>
            <a:ext cx="109897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Watch this video. It shows how Star </a:t>
            </a:r>
            <a:r>
              <a:rPr lang="en-US" sz="3600" b="1" dirty="0" err="1"/>
              <a:t>Carr</a:t>
            </a:r>
            <a:r>
              <a:rPr lang="en-US" sz="3600" b="1" dirty="0"/>
              <a:t> looked and sounded 11,000 years ago!</a:t>
            </a:r>
          </a:p>
          <a:p>
            <a:endParaRPr lang="en-US" sz="3600" b="1" dirty="0"/>
          </a:p>
          <a:p>
            <a:r>
              <a:rPr lang="en-US" sz="3600" b="1" dirty="0"/>
              <a:t>What was the environment like?</a:t>
            </a:r>
          </a:p>
          <a:p>
            <a:endParaRPr lang="en-US" sz="3600" b="1" dirty="0"/>
          </a:p>
          <a:p>
            <a:r>
              <a:rPr lang="en-US" sz="3600" b="1" dirty="0"/>
              <a:t>Can you spot a wild animal?  Do you know what it is?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5762D-BFFA-CA4B-B7A7-7790873F99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3204E5-7CF2-EF49-BA93-2E0967AEF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344" y="2364737"/>
            <a:ext cx="6180667" cy="3390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72C2BA-03F9-2346-902C-A415FC5152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334481"/>
            <a:ext cx="1556363" cy="725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6FC334-9ADC-B847-BABB-B88B2186B883}"/>
              </a:ext>
            </a:extLst>
          </p:cNvPr>
          <p:cNvSpPr txBox="1"/>
          <p:nvPr/>
        </p:nvSpPr>
        <p:spPr>
          <a:xfrm>
            <a:off x="546947" y="5921137"/>
            <a:ext cx="1205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Discuss why deer were important to Mesolithic hunter gatherers?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9996F-35D1-B243-A1FE-FDE3221159FF}"/>
              </a:ext>
            </a:extLst>
          </p:cNvPr>
          <p:cNvSpPr/>
          <p:nvPr/>
        </p:nvSpPr>
        <p:spPr>
          <a:xfrm>
            <a:off x="377118" y="1136104"/>
            <a:ext cx="10957632" cy="10624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7533A2-E0FC-B848-BD77-9AFCBFE50D20}"/>
              </a:ext>
            </a:extLst>
          </p:cNvPr>
          <p:cNvCxnSpPr>
            <a:cxnSpLocks/>
          </p:cNvCxnSpPr>
          <p:nvPr/>
        </p:nvCxnSpPr>
        <p:spPr>
          <a:xfrm>
            <a:off x="1276350" y="2198538"/>
            <a:ext cx="6191250" cy="2125812"/>
          </a:xfrm>
          <a:prstGeom prst="straightConnector1">
            <a:avLst/>
          </a:prstGeom>
          <a:ln w="142875" cap="rnd" cmpd="sng">
            <a:solidFill>
              <a:srgbClr val="FF0000"/>
            </a:solidFill>
            <a:round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02A04EC-385D-BE43-AF4B-2DCDF732DA1B}"/>
              </a:ext>
            </a:extLst>
          </p:cNvPr>
          <p:cNvSpPr txBox="1"/>
          <p:nvPr/>
        </p:nvSpPr>
        <p:spPr>
          <a:xfrm>
            <a:off x="377118" y="1071911"/>
            <a:ext cx="11599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That’s right it was watery, and well done for spotting the Red Deer with its huge antlers!</a:t>
            </a:r>
          </a:p>
          <a:p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344234-F2CF-A147-B5E6-E9F84F408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719" y="5386784"/>
            <a:ext cx="649236" cy="2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4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61AA17-FA41-7E48-A5E1-CB958D68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60230" y="309083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5E04A-60FB-B64B-9F8F-1FE35B3F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86" y="3605133"/>
            <a:ext cx="7681886" cy="90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A0D38-E1A0-BA43-9D79-BFDA4EB3C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09" y="5154660"/>
            <a:ext cx="7341347" cy="7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6A38B3-F921-4241-8225-C52A4E0E1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33" y="1738664"/>
            <a:ext cx="10999213" cy="1140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2936C7-E592-A946-B3C5-039D52966FCC}"/>
              </a:ext>
            </a:extLst>
          </p:cNvPr>
          <p:cNvSpPr txBox="1"/>
          <p:nvPr/>
        </p:nvSpPr>
        <p:spPr>
          <a:xfrm>
            <a:off x="474133" y="854658"/>
            <a:ext cx="9508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All these barbed points are made from Red Deer antler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032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61AA17-FA41-7E48-A5E1-CB958D68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60230" y="309083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5E04A-60FB-B64B-9F8F-1FE35B3F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86" y="3605133"/>
            <a:ext cx="7681886" cy="90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A0D38-E1A0-BA43-9D79-BFDA4EB3C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09" y="5154660"/>
            <a:ext cx="7341347" cy="7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6A38B3-F921-4241-8225-C52A4E0E1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33" y="1738664"/>
            <a:ext cx="10999213" cy="1140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2936C7-E592-A946-B3C5-039D52966FCC}"/>
              </a:ext>
            </a:extLst>
          </p:cNvPr>
          <p:cNvSpPr txBox="1"/>
          <p:nvPr/>
        </p:nvSpPr>
        <p:spPr>
          <a:xfrm>
            <a:off x="474133" y="854658"/>
            <a:ext cx="9508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All these barbed points are made from Red Deer antler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10F46-D803-794A-AA7B-F22CFBACB049}"/>
              </a:ext>
            </a:extLst>
          </p:cNvPr>
          <p:cNvSpPr txBox="1"/>
          <p:nvPr/>
        </p:nvSpPr>
        <p:spPr>
          <a:xfrm>
            <a:off x="1750602" y="2873854"/>
            <a:ext cx="62682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What do you think they were used for?</a:t>
            </a:r>
          </a:p>
        </p:txBody>
      </p:sp>
    </p:spTree>
    <p:extLst>
      <p:ext uri="{BB962C8B-B14F-4D97-AF65-F5344CB8AC3E}">
        <p14:creationId xmlns:p14="http://schemas.microsoft.com/office/powerpoint/2010/main" val="75331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61AA17-FA41-7E48-A5E1-CB958D68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60230" y="309083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5E04A-60FB-B64B-9F8F-1FE35B3F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86" y="3605133"/>
            <a:ext cx="7681886" cy="90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A0D38-E1A0-BA43-9D79-BFDA4EB3C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09" y="5154660"/>
            <a:ext cx="7341347" cy="7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6A38B3-F921-4241-8225-C52A4E0E1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33" y="1738664"/>
            <a:ext cx="10999213" cy="1140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2936C7-E592-A946-B3C5-039D52966FCC}"/>
              </a:ext>
            </a:extLst>
          </p:cNvPr>
          <p:cNvSpPr txBox="1"/>
          <p:nvPr/>
        </p:nvSpPr>
        <p:spPr>
          <a:xfrm>
            <a:off x="474133" y="854658"/>
            <a:ext cx="9508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All these barbed points are made from Red Deer antler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10F46-D803-794A-AA7B-F22CFBACB049}"/>
              </a:ext>
            </a:extLst>
          </p:cNvPr>
          <p:cNvSpPr txBox="1"/>
          <p:nvPr/>
        </p:nvSpPr>
        <p:spPr>
          <a:xfrm>
            <a:off x="1750602" y="2873854"/>
            <a:ext cx="62682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What do you think they were used for?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8B04F-72F0-5843-92E5-25C47E8D798A}"/>
              </a:ext>
            </a:extLst>
          </p:cNvPr>
          <p:cNvSpPr txBox="1"/>
          <p:nvPr/>
        </p:nvSpPr>
        <p:spPr>
          <a:xfrm>
            <a:off x="2376514" y="4514684"/>
            <a:ext cx="64810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What animals could they be used to kill?</a:t>
            </a:r>
          </a:p>
        </p:txBody>
      </p:sp>
    </p:spTree>
    <p:extLst>
      <p:ext uri="{BB962C8B-B14F-4D97-AF65-F5344CB8AC3E}">
        <p14:creationId xmlns:p14="http://schemas.microsoft.com/office/powerpoint/2010/main" val="234486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61AA17-FA41-7E48-A5E1-CB958D68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60230" y="309083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5E04A-60FB-B64B-9F8F-1FE35B3F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86" y="3605133"/>
            <a:ext cx="7681886" cy="90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A0D38-E1A0-BA43-9D79-BFDA4EB3C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09" y="5154660"/>
            <a:ext cx="7341347" cy="7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6A38B3-F921-4241-8225-C52A4E0E1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33" y="1738664"/>
            <a:ext cx="10999213" cy="1140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2936C7-E592-A946-B3C5-039D52966FCC}"/>
              </a:ext>
            </a:extLst>
          </p:cNvPr>
          <p:cNvSpPr txBox="1"/>
          <p:nvPr/>
        </p:nvSpPr>
        <p:spPr>
          <a:xfrm>
            <a:off x="474133" y="854658"/>
            <a:ext cx="9508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All these barbed points are made from Red Deer antler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10F46-D803-794A-AA7B-F22CFBACB049}"/>
              </a:ext>
            </a:extLst>
          </p:cNvPr>
          <p:cNvSpPr txBox="1"/>
          <p:nvPr/>
        </p:nvSpPr>
        <p:spPr>
          <a:xfrm>
            <a:off x="1750602" y="2873854"/>
            <a:ext cx="62682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What do you think they were used for?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8B04F-72F0-5843-92E5-25C47E8D798A}"/>
              </a:ext>
            </a:extLst>
          </p:cNvPr>
          <p:cNvSpPr txBox="1"/>
          <p:nvPr/>
        </p:nvSpPr>
        <p:spPr>
          <a:xfrm>
            <a:off x="2376514" y="4514684"/>
            <a:ext cx="64810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What animals could they be used to kill?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DAD4-D412-7C49-8C93-9C8EFB1C6452}"/>
              </a:ext>
            </a:extLst>
          </p:cNvPr>
          <p:cNvSpPr txBox="1"/>
          <p:nvPr/>
        </p:nvSpPr>
        <p:spPr>
          <a:xfrm>
            <a:off x="224233" y="6091919"/>
            <a:ext cx="116619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What other parts of a deer could be used by Mesolithic hunter gatherers?</a:t>
            </a:r>
          </a:p>
        </p:txBody>
      </p:sp>
    </p:spTree>
    <p:extLst>
      <p:ext uri="{BB962C8B-B14F-4D97-AF65-F5344CB8AC3E}">
        <p14:creationId xmlns:p14="http://schemas.microsoft.com/office/powerpoint/2010/main" val="348688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B310D-2555-1D43-9167-1B2349A71C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87342-7DC8-E843-8400-5825D69C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5" y="235383"/>
            <a:ext cx="4821663" cy="6216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BACBD-E98E-EE47-B643-081DCECA94AA}"/>
              </a:ext>
            </a:extLst>
          </p:cNvPr>
          <p:cNvSpPr txBox="1"/>
          <p:nvPr/>
        </p:nvSpPr>
        <p:spPr>
          <a:xfrm>
            <a:off x="5059090" y="1362565"/>
            <a:ext cx="6913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Which animal does this skull belong to?</a:t>
            </a:r>
          </a:p>
        </p:txBody>
      </p:sp>
    </p:spTree>
    <p:extLst>
      <p:ext uri="{BB962C8B-B14F-4D97-AF65-F5344CB8AC3E}">
        <p14:creationId xmlns:p14="http://schemas.microsoft.com/office/powerpoint/2010/main" val="251486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B310D-2555-1D43-9167-1B2349A71C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87342-7DC8-E843-8400-5825D69C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5" y="235383"/>
            <a:ext cx="4821663" cy="6216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BACBD-E98E-EE47-B643-081DCECA94AA}"/>
              </a:ext>
            </a:extLst>
          </p:cNvPr>
          <p:cNvSpPr txBox="1"/>
          <p:nvPr/>
        </p:nvSpPr>
        <p:spPr>
          <a:xfrm>
            <a:off x="5059090" y="1362565"/>
            <a:ext cx="6913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Which animal does this skull belong to?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988846-E20D-D94F-AA92-DAF6206BB450}"/>
              </a:ext>
            </a:extLst>
          </p:cNvPr>
          <p:cNvSpPr/>
          <p:nvPr/>
        </p:nvSpPr>
        <p:spPr>
          <a:xfrm>
            <a:off x="5081720" y="2173801"/>
            <a:ext cx="3654590" cy="569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FDD66-F4DD-BC48-90D2-E186114FA366}"/>
              </a:ext>
            </a:extLst>
          </p:cNvPr>
          <p:cNvSpPr txBox="1"/>
          <p:nvPr/>
        </p:nvSpPr>
        <p:spPr>
          <a:xfrm>
            <a:off x="5081720" y="2158852"/>
            <a:ext cx="3563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It’s from a Red Deer</a:t>
            </a:r>
          </a:p>
        </p:txBody>
      </p:sp>
    </p:spTree>
    <p:extLst>
      <p:ext uri="{BB962C8B-B14F-4D97-AF65-F5344CB8AC3E}">
        <p14:creationId xmlns:p14="http://schemas.microsoft.com/office/powerpoint/2010/main" val="2045135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570</Words>
  <Application>Microsoft Macintosh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Law</dc:creator>
  <cp:lastModifiedBy>Robert Law</cp:lastModifiedBy>
  <cp:revision>37</cp:revision>
  <dcterms:created xsi:type="dcterms:W3CDTF">2021-01-06T10:25:09Z</dcterms:created>
  <dcterms:modified xsi:type="dcterms:W3CDTF">2021-06-10T10:30:09Z</dcterms:modified>
</cp:coreProperties>
</file>